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70"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theme" Target="theme/theme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viewProps" Target="viewProps.xml" /><Relationship Id="rId5" Type="http://schemas.openxmlformats.org/officeDocument/2006/relationships/presProps" Target="presProps.xml" /><Relationship Id="rId4" Type="http://schemas.openxmlformats.org/officeDocument/2006/relationships/slide" Target="slides/slide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1D8BD707-D9CF-40AE-B4C6-C98DA3205C09}" type="datetimeFigureOut">
              <a:rPr lang="en-US" smtClean="0"/>
              <a:pPr/>
              <a:t>1/10/2021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5" name="Title 94"/>
          <p:cNvSpPr>
            <a:spLocks noGrp="1"/>
          </p:cNvSpPr>
          <p:nvPr>
            <p:ph type="title"/>
          </p:nvPr>
        </p:nvSpPr>
        <p:spPr>
          <a:xfrm>
            <a:off x="457200" y="4463568"/>
            <a:ext cx="8305800" cy="1143000"/>
          </a:xfrm>
        </p:spPr>
        <p:txBody>
          <a:bodyPr/>
          <a:lstStyle/>
          <a:p>
            <a:r>
              <a:rPr lang="en-US"/>
              <a:t>Click to edit Master title style</a:t>
            </a:r>
          </a:p>
        </p:txBody>
      </p:sp>
      <p:sp>
        <p:nvSpPr>
          <p:cNvPr id="2" name="Date Placeholder 1"/>
          <p:cNvSpPr>
            <a:spLocks noGrp="1"/>
          </p:cNvSpPr>
          <p:nvPr>
            <p:ph type="dt" sz="half" idx="10"/>
          </p:nvPr>
        </p:nvSpPr>
        <p:spPr/>
        <p:txBody>
          <a:bodyPr/>
          <a:lstStyle/>
          <a:p>
            <a:fld id="{1D8BD707-D9CF-40AE-B4C6-C98DA3205C09}" type="datetimeFigureOut">
              <a:rPr lang="en-US" smtClean="0"/>
              <a:pPr/>
              <a:t>1/10/2021</a:t>
            </a:fld>
            <a:endParaRPr lang="en-US"/>
          </a:p>
        </p:txBody>
      </p:sp>
      <p:sp>
        <p:nvSpPr>
          <p:cNvPr id="91" name="Footer Placeholder 90"/>
          <p:cNvSpPr>
            <a:spLocks noGrp="1"/>
          </p:cNvSpPr>
          <p:nvPr>
            <p:ph type="ftr" sz="quarter" idx="11"/>
          </p:nvPr>
        </p:nvSpPr>
        <p:spPr/>
        <p:txBody>
          <a:bodyPr/>
          <a:lstStyle/>
          <a:p>
            <a:endParaRPr lang="en-US"/>
          </a:p>
        </p:txBody>
      </p:sp>
      <p:sp>
        <p:nvSpPr>
          <p:cNvPr id="92" name="Slide Number Placeholder 91"/>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5" name="Date Placeholder 4"/>
          <p:cNvSpPr>
            <a:spLocks noGrp="1"/>
          </p:cNvSpPr>
          <p:nvPr>
            <p:ph type="dt" sz="half" idx="10"/>
          </p:nvPr>
        </p:nvSpPr>
        <p:spPr/>
        <p:txBody>
          <a:bodyPr/>
          <a:lstStyle/>
          <a:p>
            <a:fld id="{1D8BD707-D9CF-40AE-B4C6-C98DA3205C09}" type="datetimeFigureOut">
              <a:rPr lang="en-US" smtClean="0"/>
              <a:pPr/>
              <a:t>1/10/2021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1D8BD707-D9CF-40AE-B4C6-C98DA3205C09}" type="datetimeFigureOut">
              <a:rPr lang="en-US" smtClean="0"/>
              <a:pPr/>
              <a:t>1/10/2021</a:t>
            </a:fld>
            <a:endParaRPr lang="en-US"/>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1"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r" defTabSz="914400" rtl="1"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r" defTabSz="914400" rtl="1"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r" defTabSz="914400" rtl="1"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r" defTabSz="914400" rtl="1"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r" defTabSz="914400" rtl="1"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r" defTabSz="914400" rtl="1"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r" defTabSz="914400" rtl="1"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1" y="2967626"/>
            <a:ext cx="3838594" cy="1756773"/>
          </a:xfrm>
        </p:spPr>
        <p:txBody>
          <a:bodyPr>
            <a:normAutofit fontScale="90000"/>
          </a:bodyPr>
          <a:lstStyle/>
          <a:p>
            <a:pPr algn="r"/>
            <a:r>
              <a:rPr lang="ar-EG" sz="4000"/>
              <a:t>محاضرات فى المخطوط العربى </a:t>
            </a:r>
            <a:br>
              <a:rPr lang="ar-EG" sz="4000" dirty="0"/>
            </a:br>
            <a:r>
              <a:rPr lang="ar-EG" sz="4000"/>
              <a:t>الفرقة الثالثة.</a:t>
            </a:r>
            <a:br>
              <a:rPr lang="ar-EG" sz="4000" dirty="0"/>
            </a:br>
            <a:r>
              <a:rPr lang="ar-EG" sz="4000" dirty="0"/>
              <a:t>د . هدى الليثى</a:t>
            </a:r>
            <a:r>
              <a:rPr lang="ar-EG" dirty="0"/>
              <a:t>.</a:t>
            </a:r>
          </a:p>
        </p:txBody>
      </p:sp>
      <p:sp>
        <p:nvSpPr>
          <p:cNvPr id="3" name="Subtitle 2"/>
          <p:cNvSpPr>
            <a:spLocks noGrp="1"/>
          </p:cNvSpPr>
          <p:nvPr>
            <p:ph type="subTitle" idx="1"/>
          </p:nvPr>
        </p:nvSpPr>
        <p:spPr>
          <a:xfrm flipV="1">
            <a:off x="762000" y="6781800"/>
            <a:ext cx="4724400" cy="76200"/>
          </a:xfrm>
        </p:spPr>
        <p:txBody>
          <a:bodyPr>
            <a:normAutofit fontScale="25000" lnSpcReduction="20000"/>
          </a:bodyPr>
          <a:lstStyle/>
          <a:p>
            <a:endParaRPr lang="ar-EG" dirty="0"/>
          </a:p>
        </p:txBody>
      </p:sp>
    </p:spTree>
    <p:extLst>
      <p:ext uri="{BB962C8B-B14F-4D97-AF65-F5344CB8AC3E}">
        <p14:creationId xmlns:p14="http://schemas.microsoft.com/office/powerpoint/2010/main" val="1786341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81000"/>
            <a:ext cx="8915400" cy="6740307"/>
          </a:xfrm>
          <a:prstGeom prst="rect">
            <a:avLst/>
          </a:prstGeom>
        </p:spPr>
        <p:txBody>
          <a:bodyPr wrap="square">
            <a:spAutoFit/>
          </a:bodyPr>
          <a:lstStyle/>
          <a:p>
            <a:pPr algn="r" rtl="1"/>
            <a:r>
              <a:rPr lang="ar-EG" sz="2400" dirty="0"/>
              <a:t>الفصل الأول</a:t>
            </a:r>
          </a:p>
          <a:p>
            <a:pPr algn="r" rtl="1"/>
            <a:r>
              <a:rPr lang="ar-EG" sz="2400" b="1" dirty="0"/>
              <a:t>مقومات كتابة المخطوط العربى</a:t>
            </a:r>
          </a:p>
          <a:p>
            <a:pPr algn="r" rtl="1"/>
            <a:endParaRPr lang="ar-EG" sz="2400" b="1" dirty="0"/>
          </a:p>
          <a:p>
            <a:pPr algn="r" rtl="1"/>
            <a:r>
              <a:rPr lang="ar-SA" sz="2400" b="1" dirty="0"/>
              <a:t>أولاً: تعريف المخطوط </a:t>
            </a:r>
            <a:endParaRPr lang="en-US" sz="2400" dirty="0"/>
          </a:p>
          <a:p>
            <a:pPr algn="just" rtl="1"/>
            <a:r>
              <a:rPr lang="ar-EG" sz="2400" dirty="0"/>
              <a:t>    </a:t>
            </a:r>
          </a:p>
          <a:p>
            <a:pPr algn="just" rtl="1"/>
            <a:r>
              <a:rPr lang="ar-SA" sz="2400" dirty="0"/>
              <a:t>يطلق مفهوم المخطوط علي كل ما يتم كتابته وتدوينه بخط اليد وكل ما يم نسخه في عصور وفترات ما قبل ظهور الطباعة، وأيضاً بعد ظهورها بفترة إلى انتشار المطابع في كافة أنحاء العالم. </a:t>
            </a:r>
            <a:endParaRPr lang="en-US" sz="2400" dirty="0"/>
          </a:p>
          <a:p>
            <a:pPr algn="just" rtl="1"/>
            <a:r>
              <a:rPr lang="ar-SA" sz="2400" dirty="0"/>
              <a:t>أي أن كل ما تم تأليفه وكتابته قبل الطباعة ما هي إلا مخطوطات، ولكن بداية من عصر النهضة وانتشار الطباعة بدأت الاستعاضة عن المخطوطات بالكتب المطبوعة، وذلك بالنسبة للمؤلفات الجديدة أو إعادة طبع للمخطوطات وذلك بهدف نشرها علي مجال واسع. </a:t>
            </a:r>
            <a:endParaRPr lang="ar-EG" sz="2400" dirty="0"/>
          </a:p>
          <a:p>
            <a:pPr algn="r" rtl="1"/>
            <a:endParaRPr lang="ar-EG" sz="2400" b="1" dirty="0"/>
          </a:p>
          <a:p>
            <a:pPr algn="r" rtl="1"/>
            <a:r>
              <a:rPr lang="ar-EG" sz="2400" b="1" dirty="0"/>
              <a:t>ثانياً : </a:t>
            </a:r>
            <a:r>
              <a:rPr lang="ar-SA" sz="2400" b="1" dirty="0"/>
              <a:t>مقومات كتابة المخطوط العربي</a:t>
            </a:r>
            <a:endParaRPr lang="en-US" sz="2400" b="1" dirty="0"/>
          </a:p>
          <a:p>
            <a:pPr algn="just" rtl="1"/>
            <a:r>
              <a:rPr lang="ar-SA" sz="2400" dirty="0"/>
              <a:t>هناك مقومات أساسية لابد من توافرها لوجود المخطوط العربي، تتمثل في: </a:t>
            </a:r>
            <a:endParaRPr lang="en-US" sz="2400" dirty="0"/>
          </a:p>
          <a:p>
            <a:pPr lvl="0" algn="just" rtl="1"/>
            <a:r>
              <a:rPr lang="ar-SA" sz="2400" dirty="0"/>
              <a:t>مواد يتم الكتابة عليها.</a:t>
            </a:r>
            <a:endParaRPr lang="en-US" sz="2400" dirty="0"/>
          </a:p>
          <a:p>
            <a:pPr lvl="0" algn="just" rtl="1"/>
            <a:r>
              <a:rPr lang="ar-SA" sz="2400" dirty="0"/>
              <a:t>أدوات يكتب بها.</a:t>
            </a:r>
            <a:endParaRPr lang="en-US" sz="2400" dirty="0"/>
          </a:p>
          <a:p>
            <a:pPr lvl="0" algn="just" rtl="1"/>
            <a:r>
              <a:rPr lang="ar-SA" sz="2400" dirty="0"/>
              <a:t>من يجيدون الكتابة ويحرصون علي تدوين التراث الفكري.</a:t>
            </a:r>
            <a:endParaRPr lang="en-US" sz="2400" dirty="0"/>
          </a:p>
          <a:p>
            <a:pPr algn="just" rtl="1"/>
            <a:endParaRPr lang="en-US" sz="2400" dirty="0"/>
          </a:p>
        </p:txBody>
      </p:sp>
    </p:spTree>
    <p:extLst>
      <p:ext uri="{BB962C8B-B14F-4D97-AF65-F5344CB8AC3E}">
        <p14:creationId xmlns:p14="http://schemas.microsoft.com/office/powerpoint/2010/main" val="6198874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457200"/>
            <a:ext cx="8229600" cy="6863417"/>
          </a:xfrm>
          <a:prstGeom prst="rect">
            <a:avLst/>
          </a:prstGeom>
        </p:spPr>
        <p:txBody>
          <a:bodyPr wrap="square">
            <a:spAutoFit/>
          </a:bodyPr>
          <a:lstStyle/>
          <a:p>
            <a:pPr marL="457200" indent="-457200" algn="r" rtl="1">
              <a:buAutoNum type="arabic1Minus"/>
            </a:pPr>
            <a:r>
              <a:rPr lang="ar-SA" sz="2400" b="1" dirty="0"/>
              <a:t>مواد الكتابة عند العرب</a:t>
            </a:r>
            <a:endParaRPr lang="ar-EG" sz="2400" b="1" dirty="0"/>
          </a:p>
          <a:p>
            <a:pPr algn="r" rtl="1"/>
            <a:endParaRPr lang="ar-EG" sz="2400" b="1" dirty="0"/>
          </a:p>
          <a:p>
            <a:pPr algn="r" rtl="1"/>
            <a:r>
              <a:rPr lang="ar-EG" dirty="0"/>
              <a:t>           </a:t>
            </a:r>
            <a:r>
              <a:rPr lang="ar-SA" sz="2400" dirty="0">
                <a:cs typeface="+mj-cs"/>
              </a:rPr>
              <a:t>في عهد البداوة كانت المواد التي يكتب عليها العرب مشتقة من صميم البيئة الصحراوية التي يعيشون فيها، و كانت أهم تلك المواد هي: </a:t>
            </a:r>
            <a:endParaRPr lang="ar-EG" sz="2400" dirty="0">
              <a:cs typeface="+mj-cs"/>
            </a:endParaRPr>
          </a:p>
          <a:p>
            <a:pPr algn="r" rtl="1"/>
            <a:endParaRPr lang="en-US" sz="2400" dirty="0">
              <a:cs typeface="+mj-cs"/>
            </a:endParaRPr>
          </a:p>
          <a:p>
            <a:pPr algn="r" rtl="1"/>
            <a:r>
              <a:rPr lang="ar-SA" sz="2400" dirty="0">
                <a:cs typeface="+mj-cs"/>
              </a:rPr>
              <a:t>1- الحجارة (اللخاف)</a:t>
            </a:r>
            <a:r>
              <a:rPr lang="ar-EG" sz="2400" dirty="0">
                <a:cs typeface="+mj-cs"/>
              </a:rPr>
              <a:t>.</a:t>
            </a:r>
          </a:p>
          <a:p>
            <a:pPr algn="r" rtl="1"/>
            <a:r>
              <a:rPr lang="ar-EG" sz="2400" dirty="0">
                <a:cs typeface="+mj-cs"/>
              </a:rPr>
              <a:t>2- </a:t>
            </a:r>
            <a:r>
              <a:rPr lang="ar-SA" sz="2400" dirty="0">
                <a:cs typeface="+mj-cs"/>
              </a:rPr>
              <a:t>  العظام</a:t>
            </a:r>
            <a:r>
              <a:rPr lang="ar-EG" sz="2400" dirty="0">
                <a:cs typeface="+mj-cs"/>
              </a:rPr>
              <a:t>.</a:t>
            </a:r>
          </a:p>
          <a:p>
            <a:pPr algn="r" rtl="1"/>
            <a:r>
              <a:rPr lang="ar-SA" sz="2400" dirty="0">
                <a:cs typeface="+mj-cs"/>
              </a:rPr>
              <a:t>3- العسب والكرانيف</a:t>
            </a:r>
            <a:endParaRPr lang="ar-EG" sz="2400" dirty="0">
              <a:cs typeface="+mj-cs"/>
            </a:endParaRPr>
          </a:p>
          <a:p>
            <a:pPr algn="r" rtl="1"/>
            <a:r>
              <a:rPr lang="ar-SA" sz="2400" dirty="0">
                <a:cs typeface="+mj-cs"/>
              </a:rPr>
              <a:t>4- الجلود (الرق- الأديم- القضم)</a:t>
            </a:r>
            <a:r>
              <a:rPr lang="ar-EG" sz="2400" dirty="0">
                <a:cs typeface="+mj-cs"/>
              </a:rPr>
              <a:t>.</a:t>
            </a:r>
          </a:p>
          <a:p>
            <a:pPr algn="r" rtl="1"/>
            <a:r>
              <a:rPr lang="ar-SA" sz="2400" dirty="0">
                <a:cs typeface="+mj-cs"/>
              </a:rPr>
              <a:t>5- المهارق</a:t>
            </a:r>
            <a:r>
              <a:rPr lang="ar-EG" sz="2400" dirty="0">
                <a:cs typeface="+mj-cs"/>
              </a:rPr>
              <a:t>.</a:t>
            </a:r>
          </a:p>
          <a:p>
            <a:pPr algn="r" rtl="1"/>
            <a:r>
              <a:rPr lang="ar-SA" sz="2400" dirty="0">
                <a:cs typeface="+mj-cs"/>
              </a:rPr>
              <a:t>6- القباطي</a:t>
            </a:r>
            <a:r>
              <a:rPr lang="ar-EG" sz="2400" dirty="0">
                <a:cs typeface="+mj-cs"/>
              </a:rPr>
              <a:t>.</a:t>
            </a:r>
          </a:p>
          <a:p>
            <a:pPr algn="r" rtl="1"/>
            <a:r>
              <a:rPr lang="ar-SA" sz="2400" dirty="0">
                <a:cs typeface="+mj-cs"/>
              </a:rPr>
              <a:t>7- الألواح الخشبية ولحاء الشجر</a:t>
            </a:r>
            <a:r>
              <a:rPr lang="ar-EG" sz="2400" dirty="0">
                <a:cs typeface="+mj-cs"/>
              </a:rPr>
              <a:t>.</a:t>
            </a:r>
          </a:p>
          <a:p>
            <a:pPr algn="r" rtl="1"/>
            <a:r>
              <a:rPr lang="ar-EG" sz="2400" dirty="0">
                <a:cs typeface="+mj-cs"/>
              </a:rPr>
              <a:t>8- </a:t>
            </a:r>
            <a:r>
              <a:rPr lang="ar-SA" sz="2400" dirty="0">
                <a:cs typeface="+mj-cs"/>
              </a:rPr>
              <a:t>الورق</a:t>
            </a:r>
            <a:r>
              <a:rPr lang="ar-EG" sz="2400" dirty="0">
                <a:cs typeface="+mj-cs"/>
              </a:rPr>
              <a:t>.</a:t>
            </a:r>
          </a:p>
          <a:p>
            <a:pPr algn="r" rtl="1"/>
            <a:endParaRPr lang="en-US" sz="2000" dirty="0"/>
          </a:p>
          <a:p>
            <a:pPr algn="r" rtl="1"/>
            <a:endParaRPr lang="en-US" dirty="0"/>
          </a:p>
          <a:p>
            <a:pPr algn="r" rtl="1"/>
            <a:endParaRPr lang="en-US" dirty="0"/>
          </a:p>
          <a:p>
            <a:pPr algn="r" rtl="1"/>
            <a:endParaRPr lang="en-US" dirty="0"/>
          </a:p>
          <a:p>
            <a:pPr algn="r" rtl="1"/>
            <a:endParaRPr lang="en-US" dirty="0"/>
          </a:p>
          <a:p>
            <a:pPr algn="r" rtl="1"/>
            <a:endParaRPr lang="en-US" dirty="0"/>
          </a:p>
          <a:p>
            <a:pPr algn="r" rtl="1"/>
            <a:endParaRPr lang="ar-EG" b="1" dirty="0"/>
          </a:p>
        </p:txBody>
      </p:sp>
    </p:spTree>
    <p:extLst>
      <p:ext uri="{BB962C8B-B14F-4D97-AF65-F5344CB8AC3E}">
        <p14:creationId xmlns:p14="http://schemas.microsoft.com/office/powerpoint/2010/main" val="1571527173"/>
      </p:ext>
    </p:extLst>
  </p:cSld>
  <p:clrMapOvr>
    <a:masterClrMapping/>
  </p:clrMapOvr>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87</TotalTime>
  <Words>568</Words>
  <Application>Microsoft Office PowerPoint</Application>
  <PresentationFormat>عرض على الشاشة (4:3)</PresentationFormat>
  <Paragraphs>144</Paragraphs>
  <Slides>3</Slides>
  <Notes>0</Notes>
  <HiddenSlides>0</HiddenSlides>
  <MMClips>0</MMClips>
  <ScaleCrop>false</ScaleCrop>
  <HeadingPairs>
    <vt:vector size="4" baseType="variant">
      <vt:variant>
        <vt:lpstr>نسق</vt:lpstr>
      </vt:variant>
      <vt:variant>
        <vt:i4>1</vt:i4>
      </vt:variant>
      <vt:variant>
        <vt:lpstr>عناوين الشرائح</vt:lpstr>
      </vt:variant>
      <vt:variant>
        <vt:i4>3</vt:i4>
      </vt:variant>
    </vt:vector>
  </HeadingPairs>
  <TitlesOfParts>
    <vt:vector size="4" baseType="lpstr">
      <vt:lpstr>Thatch</vt:lpstr>
      <vt:lpstr>محاضرات فى المخطوط العربى  الفرقة الثالثة. د . هدى الليثى.</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الأول</dc:title>
  <dc:creator>Baghddadd</dc:creator>
  <cp:lastModifiedBy>مستخدم غير معروف</cp:lastModifiedBy>
  <cp:revision>13</cp:revision>
  <dcterms:created xsi:type="dcterms:W3CDTF">2006-08-16T00:00:00Z</dcterms:created>
  <dcterms:modified xsi:type="dcterms:W3CDTF">2021-01-10T18:27:32Z</dcterms:modified>
</cp:coreProperties>
</file>